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ubik Distressed"/>
      <p:regular r:id="rId33"/>
    </p:embeddedFont>
    <p:embeddedFont>
      <p:font typeface="Darker Grotesque SemiBold"/>
      <p:regular r:id="rId34"/>
      <p:bold r:id="rId35"/>
    </p:embeddedFont>
    <p:embeddedFont>
      <p:font typeface="Rubik Black"/>
      <p:bold r:id="rId36"/>
      <p:boldItalic r:id="rId37"/>
    </p:embeddedFont>
    <p:embeddedFont>
      <p:font typeface="Rubik"/>
      <p:regular r:id="rId38"/>
      <p:bold r:id="rId39"/>
      <p:italic r:id="rId40"/>
      <p:boldItalic r:id="rId41"/>
    </p:embeddedFont>
    <p:embeddedFont>
      <p:font typeface="Rubik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69969C-338D-4AC9-A35A-3B46F06128D9}">
  <a:tblStyle styleId="{8F69969C-338D-4AC9-A35A-3B46F06128D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italic.fntdata"/><Relationship Id="rId20" Type="http://schemas.openxmlformats.org/officeDocument/2006/relationships/slide" Target="slides/slide14.xml"/><Relationship Id="rId42" Type="http://schemas.openxmlformats.org/officeDocument/2006/relationships/font" Target="fonts/RubikSemiBold-regular.fntdata"/><Relationship Id="rId41" Type="http://schemas.openxmlformats.org/officeDocument/2006/relationships/font" Target="fonts/Rubik-boldItalic.fntdata"/><Relationship Id="rId22" Type="http://schemas.openxmlformats.org/officeDocument/2006/relationships/slide" Target="slides/slide16.xml"/><Relationship Id="rId44" Type="http://schemas.openxmlformats.org/officeDocument/2006/relationships/font" Target="fonts/RubikSemiBold-italic.fntdata"/><Relationship Id="rId21" Type="http://schemas.openxmlformats.org/officeDocument/2006/relationships/slide" Target="slides/slide15.xml"/><Relationship Id="rId43" Type="http://schemas.openxmlformats.org/officeDocument/2006/relationships/font" Target="fonts/RubikSemiBo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Rubik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ubikDistressed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DarkerGrotesqueSemiBold-bold.fntdata"/><Relationship Id="rId12" Type="http://schemas.openxmlformats.org/officeDocument/2006/relationships/slide" Target="slides/slide6.xml"/><Relationship Id="rId34" Type="http://schemas.openxmlformats.org/officeDocument/2006/relationships/font" Target="fonts/DarkerGrotesque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RubikBlack-boldItalic.fntdata"/><Relationship Id="rId14" Type="http://schemas.openxmlformats.org/officeDocument/2006/relationships/slide" Target="slides/slide8.xml"/><Relationship Id="rId36" Type="http://schemas.openxmlformats.org/officeDocument/2006/relationships/font" Target="fonts/RubikBlack-bold.fntdata"/><Relationship Id="rId17" Type="http://schemas.openxmlformats.org/officeDocument/2006/relationships/slide" Target="slides/slide11.xml"/><Relationship Id="rId39" Type="http://schemas.openxmlformats.org/officeDocument/2006/relationships/font" Target="fonts/Rubik-bold.fntdata"/><Relationship Id="rId16" Type="http://schemas.openxmlformats.org/officeDocument/2006/relationships/slide" Target="slides/slide10.xml"/><Relationship Id="rId38" Type="http://schemas.openxmlformats.org/officeDocument/2006/relationships/font" Target="fonts/Rubik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안녕하세요. 3조 딥러닝 프로젝트 발표를 진행할 팀장 유재상</a:t>
            </a:r>
            <a:r>
              <a:rPr lang="en"/>
              <a:t> 입니다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저희는 경찰에서 사용하면 좋을만한 주제를 선정해서 팀명을 강철중으로 정했습니다.^^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주제의 핵심 키워드는 “실종자 검출 딥러닝” 입니다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a5c471565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a5c471565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GUI의 전체 구성입니다.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실종자 정보를 입력하는 영역이고,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DB에 저장된 정보를 확인할 수 있는 영역입니다.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아래는 각 모델의 분석결과 영상을 표시하는 영역입니다.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화면속 대상이 DB에 등록된 실종자와 일치하는 정도를 판단하고</a:t>
            </a:r>
            <a:br>
              <a:rPr lang="en"/>
            </a:br>
            <a:r>
              <a:rPr lang="en"/>
              <a:t>그 결과를 표시하는 영역입니다.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분석하는 요소중 일치하는 부분이 있으면 LOG를 저장되는데</a:t>
            </a:r>
            <a:br>
              <a:rPr lang="en"/>
            </a:br>
            <a:r>
              <a:rPr lang="en"/>
              <a:t>Log를 확인할 수 있는 영역입니다.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a5c471565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a5c471565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시스템이 동작하는 시나리오를 설명 드리겠습니다.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우선 실종자 등록 과정입니다.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USER는 GUI를 통해 실종자 정보를 입력하고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입력된 정보는 DB에 즉시 저장됩니다.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저장된 실종자 리스트를 GUI에서 모니터링하는 과정입니다.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a5c471565_2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a5c471565_2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다음으로 영상 분석 및 모니터링 과정입니다.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카메라의 원본 영상이 입력되면, 3개의 모델에 각각 입력되어 분석을 진행합니다.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분석 결과를 GUI로 전송하여 모니터링합니다.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GUI에서는 딥러닝 분석결과와 DB에 등록된 정보를 비교하여 일치여부를 판정합니다.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GUI에서는 일정단계 이상이면 DB에 로그를 저장하고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로그발생 시점 영상을 Local 저장소에 저장합니다.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a5c471565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a5c471565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앞서 설명드린 시나리오의 전체 시퀀스는 보시는 화면과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a5c471565_2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a5c471565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주요기능을 GUI 화면을 보여드리면서 설명 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이름, 성별, 키, 나이 상의색상, 실종자 사진을 입력할 수 있습니다. 사진은(Blob Type)으로 DB에 저장됨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a5c471565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a5c471565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화면속 사람의 정보를 분석하기위해 딥러닝 모델을 어떻게 활용했는지 설명 드리겠습니다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얼굴인식 : DB에 등록된 실종자 사진과 비교하여 안면 인식을 진행하며, 등록되어 있는 사람이면 이름을 표시하고, 입력된 대상이 아니라고 판단하면 Unknown으로 표시합니다.</a:t>
            </a:r>
            <a:br>
              <a:rPr lang="en"/>
            </a:br>
            <a:r>
              <a:rPr lang="en"/>
              <a:t>그리고 나이와 성별을 예측합니다.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키 예측 : 키를 측정하기 위한 주요 관절점의 좌표를 찾고, 관절사이 픽셀길이 합을 측정합니다.</a:t>
            </a:r>
            <a:br>
              <a:rPr lang="en"/>
            </a:br>
            <a:r>
              <a:rPr lang="en"/>
              <a:t>다음으로 ArUco Marker를 사용하여 카메라와 사람사이 거리를 측정합니다.</a:t>
            </a:r>
            <a:br>
              <a:rPr lang="en"/>
            </a:br>
            <a:r>
              <a:rPr lang="en"/>
              <a:t>거리에 따른 가중치를 조절하여 화면상의 사람이 카메라와 거리가 변화해도 예측하는 키가 일정하게 유지되도록 하였습니다.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상의색상 예측:</a:t>
            </a:r>
            <a:br>
              <a:rPr lang="en"/>
            </a:br>
            <a:r>
              <a:rPr lang="en"/>
              <a:t>object detection을 사용하여 사람을 검출하고</a:t>
            </a:r>
            <a:br>
              <a:rPr lang="en"/>
            </a:br>
            <a:r>
              <a:rPr lang="en"/>
              <a:t>검출된 사람영역에서 상의에 해당하는 영역을 설정하여, 영역내 R,G,B값의 평균값을 계산했습니다.</a:t>
            </a:r>
            <a:br>
              <a:rPr lang="en"/>
            </a:br>
            <a:r>
              <a:rPr lang="en"/>
              <a:t>미리 정의된 색상에 따른 RGB레인지와 비교하여 색상을 결정했습니다.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a5c471565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a5c471565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3가지 모델의 검출 결과를 종합하여</a:t>
            </a:r>
            <a:br>
              <a:rPr lang="en"/>
            </a:br>
            <a:r>
              <a:rPr lang="en"/>
              <a:t>실종자와 일치 정도를 4개 LEVEL로 구분하였습니다.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그중 첫번째 단계의 예시 사진입니다.</a:t>
            </a:r>
            <a:br>
              <a:rPr lang="en"/>
            </a:br>
            <a:r>
              <a:rPr lang="en"/>
              <a:t>LEVEL1 실종자 정보중 1건만 일치하는 경우</a:t>
            </a:r>
            <a:br>
              <a:rPr lang="en"/>
            </a:br>
            <a:r>
              <a:rPr lang="en"/>
              <a:t>실종자가 아니라고 판단하여 Log를 기록하지 않습니다.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a5c471565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a5c471565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LEVEL2 2개 일치</a:t>
            </a:r>
            <a:br>
              <a:rPr lang="en"/>
            </a:br>
            <a:r>
              <a:rPr lang="en"/>
              <a:t>의심 단계이며, DB에 LOG 및 영상을 저장합니다</a:t>
            </a:r>
            <a:br>
              <a:rPr lang="en"/>
            </a:br>
            <a:r>
              <a:rPr lang="en"/>
              <a:t>하단의 결과를 보시면 상의,나이 정보가 일치하여 </a:t>
            </a:r>
            <a:br>
              <a:rPr lang="en"/>
            </a:br>
            <a:r>
              <a:rPr lang="en"/>
              <a:t>의심이라고 표현되는 것을 확인할 수 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a5c471565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ca5c471565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LEVEL3 3개일치</a:t>
            </a:r>
            <a:br>
              <a:rPr lang="en"/>
            </a:br>
            <a:r>
              <a:rPr lang="en"/>
              <a:t>마찬가지로 D</a:t>
            </a:r>
            <a:r>
              <a:rPr lang="en"/>
              <a:t>B</a:t>
            </a:r>
            <a:r>
              <a:rPr lang="en"/>
              <a:t>에 LOG 및 영상을 저장합니다.</a:t>
            </a:r>
            <a:br>
              <a:rPr lang="en"/>
            </a:br>
            <a:r>
              <a:rPr lang="en"/>
              <a:t>하단에 키,상의, 나이가 일치하여 강력이라고 표시되는 것을 확인할 수 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a5c471565_2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a5c471565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LEVEL4 안면일치</a:t>
            </a:r>
            <a:br>
              <a:rPr lang="en"/>
            </a:br>
            <a:r>
              <a:rPr lang="en"/>
              <a:t>마지막으로 확정단계입니다.</a:t>
            </a:r>
            <a:br>
              <a:rPr lang="en"/>
            </a:br>
            <a:r>
              <a:rPr lang="en"/>
              <a:t>얼굴이 DB에 저장된 사진과 일치하는 경우 확정으로 판단합니다.</a:t>
            </a:r>
            <a:br>
              <a:rPr lang="en"/>
            </a:br>
            <a:r>
              <a:rPr lang="en"/>
              <a:t>DB에 LOG 및 영상 저장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d83e3c38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d83e3c38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발표는 화면에 보이시는 목차의 순서로 진행하도록 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a5c471565_2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a5c471565_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의심단계 이상이면 저장되는 LOG의 결과이며 GUI에서 확인 가능합니다.</a:t>
            </a:r>
            <a:br>
              <a:rPr lang="en"/>
            </a:br>
            <a:r>
              <a:rPr lang="en"/>
              <a:t>확인 하고자하는 로그를 클릭하면 LOG 발생당시의 영상을 재생할 수 있습니다.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위의 시스템을 사용하면</a:t>
            </a:r>
            <a:br>
              <a:rPr lang="en"/>
            </a:br>
            <a:r>
              <a:rPr lang="en"/>
              <a:t>실종자 수색 로봇이 실종자와 유사한 사람을 스스로 발견하고,</a:t>
            </a:r>
            <a:br>
              <a:rPr lang="en"/>
            </a:br>
            <a:r>
              <a:rPr lang="en"/>
              <a:t>경찰에게 알림을 주는 등의 업무를 사람대신해 줄 수 있으므로</a:t>
            </a:r>
            <a:br>
              <a:rPr lang="en"/>
            </a:br>
            <a:r>
              <a:rPr lang="en"/>
              <a:t>경찰은 영상을 확인하여 출동여부를 결정할 수 있을것입니다.</a:t>
            </a:r>
            <a:br>
              <a:rPr lang="en"/>
            </a:br>
            <a:r>
              <a:rPr lang="en"/>
              <a:t>실종자 수색에 소요되는 인적 자원 및 시간을 아낄 수 있을것으로 생각됩니다.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a5c471565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a5c471565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지금까지 설명드린 시스템이 동작하는</a:t>
            </a:r>
            <a:br>
              <a:rPr lang="en"/>
            </a:br>
            <a:r>
              <a:rPr lang="en"/>
              <a:t>시연영상을 잠시 보여드리겠습니다.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팀원 김영환님께서 심혈을 기울여 만든 영상입니다.</a:t>
            </a:r>
            <a:br>
              <a:rPr lang="en"/>
            </a:br>
            <a:r>
              <a:rPr lang="en"/>
              <a:t>영환님의 유튜브 채널에 좋댓구알 부탁드립니다.^^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a5c471565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a5c471565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마지막으로 프로젝트를 진행하면서 겪은 몇가지 고찰을 소개드리겠습니다.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스레드를 사용하지 않고 원본영상 수신 및 3개의 딥러닝 모델을 순차적으로 실행했을때, </a:t>
            </a:r>
            <a:br>
              <a:rPr lang="en"/>
            </a:br>
            <a:r>
              <a:rPr lang="en"/>
              <a:t>GUI에서 표현되는 영상의 딜레이가 최대10초까지도 발생했다. </a:t>
            </a:r>
            <a:br>
              <a:rPr lang="en"/>
            </a:br>
            <a:br>
              <a:rPr lang="en"/>
            </a:br>
            <a:r>
              <a:rPr lang="en"/>
              <a:t>원본영상 촬영 FPS를 낮춰서도 진행해보았는데, 개선은 되었으나 만족스럽지 못했습니다 </a:t>
            </a:r>
            <a:br>
              <a:rPr lang="en"/>
            </a:br>
            <a:br>
              <a:rPr lang="en"/>
            </a:br>
            <a:r>
              <a:rPr lang="en"/>
              <a:t>최종으로 적용한 방식은 딥러닝을 처리하는 PC의 프로그램에서 원본영상을 수신받는 기능, 딥러닝을 처리하는 기능, 처리결과를 GUI로 송신하는 기능을 각각 스레드로 처리해서 구현했습니다 </a:t>
            </a:r>
            <a:br>
              <a:rPr lang="en"/>
            </a:br>
            <a:r>
              <a:rPr lang="en"/>
              <a:t>원본영상은 Queue에 저장하되 새로운프레임이 들어오면 쉬프트하여 오래된 프레임부터 버리는 방식으로 저장하였고, </a:t>
            </a:r>
            <a:br>
              <a:rPr lang="en"/>
            </a:br>
            <a:r>
              <a:rPr lang="en"/>
              <a:t>딥러닝 모델은 3개 모델의 처리가 끝난시점에서 가장오래된 큐값을 입력하는 방식으로 진행했습니다. </a:t>
            </a:r>
            <a:br>
              <a:rPr lang="en"/>
            </a:br>
            <a:r>
              <a:rPr lang="en"/>
              <a:t>프레임이 조금 끊어지긴하지만, 실시간성을 최대한 유지하는것에 중점을 두었습니다.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딥러닝 모델중 안면인식을 위해서 DB에 등록된 실종자 이미지를 불러오는 과정이 필요한데, </a:t>
            </a:r>
            <a:br>
              <a:rPr lang="en"/>
            </a:br>
            <a:r>
              <a:rPr lang="en"/>
              <a:t>이미지를 저장하고 불러오는 과정의 처리속도가 느려서 실시간으로 적용하기는 힘들다고 판단했습니다.</a:t>
            </a:r>
            <a:br>
              <a:rPr lang="en"/>
            </a:br>
            <a:r>
              <a:rPr lang="en"/>
              <a:t>그래서 현재는 실종자 이미지를 제외한 나머지 정보는 실시간으로 DB에 입력되어 실종자를 검출하는데 반영되지만, </a:t>
            </a:r>
            <a:br>
              <a:rPr lang="en"/>
            </a:br>
            <a:r>
              <a:rPr lang="en"/>
              <a:t>실종자의 이미지는 프로그램 최초 실행시점에 DB에 등록되어 있는 사진으로만 판단하도록 구현했습니다.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추가로 안면인식 모델과 옷의색상 검출 모델에 대한 고찰은 각 담당자가 추가 설명 하도록 하겠습니다.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a5c471565_2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a5c471565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얼굴 파트에서 아쉬웠던 나이 예측하는 부분입니다. </a:t>
            </a:r>
            <a:br>
              <a:rPr lang="en"/>
            </a:br>
            <a:r>
              <a:rPr lang="en"/>
              <a:t>전세계인구 데이터셋 기반으로 만들어진 모델을 구해서 사용해봤지만,  </a:t>
            </a:r>
            <a:br>
              <a:rPr lang="en"/>
            </a:br>
            <a:r>
              <a:rPr lang="en"/>
              <a:t>동양인인 저희에게는 10~20살 정도 어리게 측정이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저는 동양인 얼굴 데이터셋을 구해 cnn 학습모델을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하지만 데이터셋의 데이터가 적고, 연령대별 데이터 수 편차가 커서 best_accuracy가 74%정도로 그렇게 좋은 정확도를 얻지 못했습니다.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본프로젝트에서는 정확도를 위해 다른 모델을 사용했지만, 더많은 동양인 얼굴 데이터를 얻을 수 있다면 더 좋은 정확도를 높일 수 있을것으로 생각합니다.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a5c471565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a5c471565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a5c471565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a5c471565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준비한 발표내용은 여기까지이고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마지막으로 Q &amp; A시간을 갖도록 하겠습니다.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a5c471565_2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ca5c471565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이상으로 발표를 마치겠습니다.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경청해주신 여러분 감사합니다^^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a6475f76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a6475f76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화면에 보이는 것은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실종자경보문자 인데요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이런 문자를 받아본 경험 있으신가요?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실종자의 여러가지 정보가 담겨 있는데요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링크를 클릭하면 실종자의 사진도 확인할 수 있습니다.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a5c471565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a5c471565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대한민국에서 수많은 실종사건 발생하고 있습니다.</a:t>
            </a:r>
            <a:br>
              <a:rPr lang="en"/>
            </a:br>
            <a:r>
              <a:rPr lang="en"/>
              <a:t>하지만 인력이 부족하여 실종자를 찾는데 어려움을 겪고 있습니다.</a:t>
            </a:r>
            <a:br>
              <a:rPr lang="en"/>
            </a:br>
            <a:r>
              <a:rPr lang="en"/>
              <a:t>그래서 2021년도 부터 경찰청에서 도입한 “실종경보문자 발송제도”가 앞서 보여드린 문자들입니다.</a:t>
            </a:r>
            <a:br>
              <a:rPr lang="en"/>
            </a:br>
            <a:r>
              <a:rPr lang="en"/>
              <a:t>시민들의 제보를 통해 실종자 발견 확률을 높이고자 한건데요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여전히 경찰이 직접 출동하여 수색하는 작업은 많은 인력과 시간을 필요로 하고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r>
              <a:rPr lang="en"/>
              <a:t>저희는 이번 딥러닝 프로젝트에서</a:t>
            </a:r>
            <a:br>
              <a:rPr lang="en"/>
            </a:br>
            <a:r>
              <a:rPr lang="en"/>
              <a:t>실종경보문자에서 제공되는 정보를 바탕으로 실종자를 찾는 시스템을 만들어 보기로 했습니다.</a:t>
            </a:r>
            <a:br>
              <a:rPr lang="en"/>
            </a:br>
            <a:r>
              <a:rPr lang="en"/>
              <a:t>옷의색상, 얼굴분석, 체형분석을 통해 실종자를 판별했습니다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a5c47156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a5c47156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팀원의 역할 및 개발환경을 간단히 소개드리겠습니다.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김진홍</a:t>
            </a:r>
            <a:br>
              <a:rPr lang="en"/>
            </a:br>
            <a:r>
              <a:rPr lang="en"/>
              <a:t>사람을 디텍팅하고 상의의 옷 색상을 검출하는 기능</a:t>
            </a:r>
            <a:br>
              <a:rPr lang="en"/>
            </a:br>
            <a:r>
              <a:rPr lang="en"/>
              <a:t>DB구축</a:t>
            </a:r>
            <a:br>
              <a:rPr lang="en"/>
            </a:br>
            <a:r>
              <a:rPr lang="en"/>
              <a:t>GUI설계</a:t>
            </a:r>
            <a:br>
              <a:rPr lang="en"/>
            </a:br>
            <a:r>
              <a:rPr lang="en"/>
              <a:t>TCP 통신 구현 등을 담당했습니다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유재상</a:t>
            </a:r>
            <a:br>
              <a:rPr lang="en"/>
            </a:br>
            <a:r>
              <a:rPr lang="en"/>
              <a:t>사람의 키 예측</a:t>
            </a:r>
            <a:br>
              <a:rPr lang="en"/>
            </a:br>
            <a:r>
              <a:rPr lang="en"/>
              <a:t>GUI설계</a:t>
            </a:r>
            <a:br>
              <a:rPr lang="en"/>
            </a:br>
            <a:r>
              <a:rPr lang="en"/>
              <a:t>TCP통신 구현</a:t>
            </a:r>
            <a:br>
              <a:rPr lang="en"/>
            </a:br>
            <a:r>
              <a:rPr lang="en"/>
              <a:t>시스템 성능 개선을 담당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김영환</a:t>
            </a:r>
            <a:br>
              <a:rPr lang="en"/>
            </a:br>
            <a:r>
              <a:rPr lang="en"/>
              <a:t>안면을 인식하고, 나이 성별을 예측하는 기능</a:t>
            </a:r>
            <a:br>
              <a:rPr lang="en"/>
            </a:br>
            <a:r>
              <a:rPr lang="en"/>
              <a:t>모델통합</a:t>
            </a:r>
            <a:br>
              <a:rPr lang="en"/>
            </a:br>
            <a:r>
              <a:rPr lang="en"/>
              <a:t>시스템 성능 개선을 담당했습니다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a5c471565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a5c471565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좌측에는 개발환경 및 사용한 모델, 도구 등이고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우측에는 깃헙과 슬랙을 협업툴로 사용했습니다.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좌측 중앙을 보시면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옷의색상을 검출하는 기능은 YOLO 버전8을 사용했고,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Face recognition 모듈을 사용해서 얼굴을 인식하고 </a:t>
            </a:r>
            <a:br>
              <a:rPr lang="en"/>
            </a:br>
            <a:r>
              <a:rPr lang="en"/>
              <a:t>실종자와 얼굴 매칭, 나이 예측 등을 진행했습니다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마지막으로 사람의 키를 예측하는데는 mediapipe 프레임워크를 사용했습니다.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a5c47156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a5c47156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다음으로 기능리스트에 소개하겠습니다.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영상을 실시간으로 전송하는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안면 인식을 통해 DB에 등록된 사람인경우 이름을 알 수 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성별 및 나이를 예측하는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옷의 색상을 인식하는 기능입니다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사람의 키를 측정하는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딥러닝 결과 사람의 영역을 바운딩하고 결과를 이미지에 출력하는 기능입니다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알림 및 로그,영상을 저장하는 기능이 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저장된 영상을 재생하는 기능이 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a5c47156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a5c47156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시스템 구성에 대해 설명 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저희는 3개의 PC를 사용하여 시스템을 구성했습니다.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좌측의 PC1은 웹캠이 연결되어 있으며, 원본 영상 프레임을 TCP통신으로 송신하는 역할을 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중앙의 PC2는 PC1으로부터 받은 원본 영상프레임을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3개의 딥러닝 모델을 통해 분석을 진행하고, 결과를 PC3로 송신하는 역할을 수행합니다.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송신하는 데이터는 2가지로 설명할 수 있습니다.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각 모델이 분석한 결과를 표시한 프레임 (</a:t>
            </a:r>
            <a:r>
              <a:rPr lang="en">
                <a:solidFill>
                  <a:schemeClr val="dk1"/>
                </a:solidFill>
              </a:rPr>
              <a:t>3개 모델에서 각각 결과 프레임발생)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모델이 예측한 결과 (나이,키,옷의색상, 성별, 이름 등) 데이터를 전송합니다.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PC3에는 DB를 구축 했고, Local 저장소를 사용했습니다.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GUI를 실행하여 관제의 역할을 수행합니다.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실종자의 정보를 DB에 입력하는 작업, DB의 내용을 GUI에서 조회하는 작업, 저장된 영상을 불러오는 작업 등을 수행합니다.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a5c471565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a5c471565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DB 구조를 설명 드리겠습니다.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첫번째</a:t>
            </a:r>
            <a:r>
              <a:rPr lang="en"/>
              <a:t> 테이블은 실종자의 정보를 저장하는 테이블입니다.</a:t>
            </a:r>
            <a:br>
              <a:rPr lang="en"/>
            </a:br>
            <a:r>
              <a:rPr lang="en"/>
              <a:t> 이름,성별,키,나이,옷색상 등의 정보가 저장되고, 추가로 실종자의 사진을 저장할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두번째 테이블은 실종자를 발견했을 경우 저장되는 Log 입니다.</a:t>
            </a:r>
            <a:br>
              <a:rPr lang="en"/>
            </a:br>
            <a:r>
              <a:rPr lang="en"/>
              <a:t>카메라에 사람이 포착될경우 발견한 로봇의ID , 발견시간, 일치확률, DB에 저장된 실종자와 일치하는 얼굴 검출시 이름을 저장하고 아닌경우 Unknown으로 저장, 녹화된 영상의 저장경로를 저장하는 테이블 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세번째 테이블은 로봇의 위치정보 및 배터리 잔량등을 표시하기 위한 테이블로 구성했습니다.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8000"/>
          </a:blip>
          <a:srcRect b="848" l="405" r="702" t="444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497986">
            <a:off x="1359681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02608">
            <a:off x="-658047" y="4086894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85179">
            <a:off x="958885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17154">
            <a:off x="2040685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14" name="Google Shape;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3256506">
            <a:off x="1129360" y="4563787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52037">
            <a:off x="-39833" y="4474805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8197">
            <a:off x="-1103383" y="-2553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777138" y="1044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sp>
        <p:nvSpPr>
          <p:cNvPr id="18" name="Google Shape;18;p2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 txBox="1"/>
          <p:nvPr>
            <p:ph type="ctrTitle"/>
          </p:nvPr>
        </p:nvSpPr>
        <p:spPr>
          <a:xfrm>
            <a:off x="713225" y="1108625"/>
            <a:ext cx="6217800" cy="26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5600">
                <a:solidFill>
                  <a:schemeClr val="lt2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713225" y="3561725"/>
            <a:ext cx="4478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 rotWithShape="1">
          <a:blip r:embed="rId2">
            <a:alphaModFix amt="32000"/>
          </a:blip>
          <a:srcRect b="848" l="405" r="702" t="444"/>
          <a:stretch/>
        </p:blipFill>
        <p:spPr>
          <a:xfrm flipH="1"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6508270" y="286881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94" name="Google Shape;9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3368">
            <a:off x="947028" y="413328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95" name="Google Shape;9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11377">
            <a:off x="-3370531" y="3920226"/>
            <a:ext cx="12507380" cy="964138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96" name="Google Shape;9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85179">
            <a:off x="1080821" y="-1916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97" name="Google Shape;9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017154">
            <a:off x="2162620" y="79359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98" name="Google Shape;9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09424">
            <a:off x="-5498390" y="2989659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99" name="Google Shape;9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8197">
            <a:off x="-911347" y="-55077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100" name="Google Shape;100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655202" y="209662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sp>
        <p:nvSpPr>
          <p:cNvPr id="101" name="Google Shape;101;p11"/>
          <p:cNvSpPr/>
          <p:nvPr/>
        </p:nvSpPr>
        <p:spPr>
          <a:xfrm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"/>
          <p:cNvSpPr txBox="1"/>
          <p:nvPr>
            <p:ph hasCustomPrompt="1" type="title"/>
          </p:nvPr>
        </p:nvSpPr>
        <p:spPr>
          <a:xfrm>
            <a:off x="1498200" y="1562263"/>
            <a:ext cx="61476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0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/>
          <p:nvPr>
            <p:ph idx="1" type="subTitle"/>
          </p:nvPr>
        </p:nvSpPr>
        <p:spPr>
          <a:xfrm>
            <a:off x="3244050" y="2842325"/>
            <a:ext cx="2655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32000"/>
          </a:blip>
          <a:srcRect b="848" l="405" r="702" t="444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497986">
            <a:off x="2580139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103368">
            <a:off x="-4078912" y="4198343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02608">
            <a:off x="3511" y="39882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185179">
            <a:off x="-4296491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27" name="Google Shape;2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3017154">
            <a:off x="-5378293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28" name="Google Shape;2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4409424">
            <a:off x="2619906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98197">
            <a:off x="-2220537" y="-4857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30" name="Google Shape;3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1005348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sp>
        <p:nvSpPr>
          <p:cNvPr id="31" name="Google Shape;31;p3"/>
          <p:cNvSpPr/>
          <p:nvPr/>
        </p:nvSpPr>
        <p:spPr>
          <a:xfrm flipH="1" rot="10800000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 txBox="1"/>
          <p:nvPr>
            <p:ph hasCustomPrompt="1" type="title"/>
          </p:nvPr>
        </p:nvSpPr>
        <p:spPr>
          <a:xfrm>
            <a:off x="3584675" y="1248796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2" type="ctrTitle"/>
          </p:nvPr>
        </p:nvSpPr>
        <p:spPr>
          <a:xfrm>
            <a:off x="1292700" y="2243063"/>
            <a:ext cx="6558600" cy="9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6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3244125" y="3082325"/>
            <a:ext cx="26559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32000"/>
          </a:blip>
          <a:srcRect b="848" l="405" r="702" t="444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38" name="Google Shape;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sp>
        <p:nvSpPr>
          <p:cNvPr id="39" name="Google Shape;39;p4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713225" y="1909050"/>
            <a:ext cx="3718200" cy="26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 amt="32000"/>
          </a:blip>
          <a:srcRect b="848" l="405" r="702" t="444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256506">
            <a:off x="-526005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45" name="Google Shape;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460576">
            <a:off x="-4485306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46" name="Google Shape;4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1016562">
            <a:off x="958598" y="473143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sp>
        <p:nvSpPr>
          <p:cNvPr id="47" name="Google Shape;47;p5"/>
          <p:cNvSpPr/>
          <p:nvPr/>
        </p:nvSpPr>
        <p:spPr>
          <a:xfrm flipH="1"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 txBox="1"/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1015388" y="3061250"/>
            <a:ext cx="3399600" cy="4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1015388" y="3366674"/>
            <a:ext cx="33996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>
            <a:off x="4729413" y="3061250"/>
            <a:ext cx="3399600" cy="4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4729413" y="3366674"/>
            <a:ext cx="33996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 rotWithShape="1">
          <a:blip r:embed="rId2">
            <a:alphaModFix amt="32000"/>
          </a:blip>
          <a:srcRect b="848" l="405" r="702" t="444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type="ctrTitle"/>
          </p:nvPr>
        </p:nvSpPr>
        <p:spPr>
          <a:xfrm>
            <a:off x="713425" y="425075"/>
            <a:ext cx="7717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 amt="32000"/>
          </a:blip>
          <a:srcRect b="848" l="405" r="702" t="444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 txBox="1"/>
          <p:nvPr>
            <p:ph type="ctrTitle"/>
          </p:nvPr>
        </p:nvSpPr>
        <p:spPr>
          <a:xfrm>
            <a:off x="4056950" y="894325"/>
            <a:ext cx="4373700" cy="22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4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9895">
            <a:off x="-4071633" y="4279267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sp>
        <p:nvSpPr>
          <p:cNvPr id="62" name="Google Shape;62;p7"/>
          <p:cNvSpPr txBox="1"/>
          <p:nvPr>
            <p:ph idx="1" type="subTitle"/>
          </p:nvPr>
        </p:nvSpPr>
        <p:spPr>
          <a:xfrm>
            <a:off x="4057025" y="3100175"/>
            <a:ext cx="4373700" cy="1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7"/>
          <p:cNvSpPr/>
          <p:nvPr>
            <p:ph idx="2" type="pic"/>
          </p:nvPr>
        </p:nvSpPr>
        <p:spPr>
          <a:xfrm rot="-390453">
            <a:off x="-591402" y="-305875"/>
            <a:ext cx="3663504" cy="56813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 amt="32000"/>
          </a:blip>
          <a:srcRect b="848" l="405" r="702" t="444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6135530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67" name="Google Shape;6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3368">
            <a:off x="1319767" y="4198343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68" name="Google Shape;6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02608">
            <a:off x="-2997792" y="418928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69" name="Google Shape;6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372150">
            <a:off x="2252710" y="1159576"/>
            <a:ext cx="12356029" cy="95247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70" name="Google Shape;70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09424">
            <a:off x="-5303976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71" name="Google Shape;7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45637">
            <a:off x="2593192" y="266968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72" name="Google Shape;72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793839">
            <a:off x="-7132377" y="529766"/>
            <a:ext cx="13245903" cy="1021067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sp>
        <p:nvSpPr>
          <p:cNvPr id="73" name="Google Shape;73;p8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type="ctrTitle"/>
          </p:nvPr>
        </p:nvSpPr>
        <p:spPr>
          <a:xfrm>
            <a:off x="1564800" y="1527600"/>
            <a:ext cx="6014400" cy="20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9"/>
          <p:cNvPicPr preferRelativeResize="0"/>
          <p:nvPr/>
        </p:nvPicPr>
        <p:blipFill rotWithShape="1">
          <a:blip r:embed="rId2">
            <a:alphaModFix amt="32000"/>
          </a:blip>
          <a:srcRect b="848" l="405" r="702" t="444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229981">
            <a:off x="2167749" y="2735087"/>
            <a:ext cx="13068491" cy="100739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78" name="Google Shape;7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103368">
            <a:off x="-4123501" y="440078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79" name="Google Shape;7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1185179">
            <a:off x="-4385656" y="-1916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80" name="Google Shape;8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3017154">
            <a:off x="-5467458" y="79359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81" name="Google Shape;8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4409424">
            <a:off x="2519592" y="2989659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82" name="Google Shape;8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98197">
            <a:off x="-2309702" y="-70680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pic>
        <p:nvPicPr>
          <p:cNvPr id="83" name="Google Shape;83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10053481">
            <a:off x="2965070" y="209662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71450">
              <a:srgbClr val="191919">
                <a:alpha val="64000"/>
              </a:srgbClr>
            </a:outerShdw>
          </a:effectLst>
        </p:spPr>
      </p:pic>
      <p:sp>
        <p:nvSpPr>
          <p:cNvPr id="84" name="Google Shape;84;p9"/>
          <p:cNvSpPr/>
          <p:nvPr/>
        </p:nvSpPr>
        <p:spPr>
          <a:xfrm flipH="1"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 txBox="1"/>
          <p:nvPr>
            <p:ph type="ctrTitle"/>
          </p:nvPr>
        </p:nvSpPr>
        <p:spPr>
          <a:xfrm>
            <a:off x="2138400" y="978675"/>
            <a:ext cx="48675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9"/>
          <p:cNvSpPr txBox="1"/>
          <p:nvPr>
            <p:ph idx="1" type="body"/>
          </p:nvPr>
        </p:nvSpPr>
        <p:spPr>
          <a:xfrm>
            <a:off x="2138100" y="2196075"/>
            <a:ext cx="4867500" cy="21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 rotWithShape="1">
          <a:blip r:embed="rId2">
            <a:alphaModFix amt="32000"/>
          </a:blip>
          <a:srcRect b="848" l="405" r="702" t="444"/>
          <a:stretch/>
        </p:blipFill>
        <p:spPr>
          <a:xfrm flipH="1">
            <a:off x="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/>
          <p:nvPr/>
        </p:nvSpPr>
        <p:spPr>
          <a:xfrm rot="10800000">
            <a:off x="2145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0"/>
          <p:cNvSpPr txBox="1"/>
          <p:nvPr>
            <p:ph type="ctrTitle"/>
          </p:nvPr>
        </p:nvSpPr>
        <p:spPr>
          <a:xfrm>
            <a:off x="1577900" y="3344925"/>
            <a:ext cx="5988900" cy="1246200"/>
          </a:xfrm>
          <a:prstGeom prst="rect">
            <a:avLst/>
          </a:prstGeom>
          <a:solidFill>
            <a:srgbClr val="252525">
              <a:alpha val="38100"/>
            </a:srgbClr>
          </a:solidFill>
          <a:effectLst>
            <a:outerShdw blurRad="185738" rotWithShape="0" algn="bl">
              <a:schemeClr val="dk1">
                <a:alpha val="78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46962"/>
          </p15:clr>
        </p15:guide>
        <p15:guide id="2" pos="5311">
          <p15:clr>
            <a:srgbClr val="E46962"/>
          </p15:clr>
        </p15:guide>
        <p15:guide id="3" orient="horz" pos="336">
          <p15:clr>
            <a:srgbClr val="E46962"/>
          </p15:clr>
        </p15:guide>
        <p15:guide id="4" orient="horz" pos="29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T57jLTyiIHQ" TargetMode="External"/><Relationship Id="rId4" Type="http://schemas.openxmlformats.org/officeDocument/2006/relationships/image" Target="../media/image38.jpg"/><Relationship Id="rId5" Type="http://schemas.openxmlformats.org/officeDocument/2006/relationships/hyperlink" Target="https://youtu.be/T57jLTyiIHQ?si=mJBZmo5v7R4_73Z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jpg"/><Relationship Id="rId4" Type="http://schemas.openxmlformats.org/officeDocument/2006/relationships/image" Target="../media/image51.jpg"/><Relationship Id="rId9" Type="http://schemas.openxmlformats.org/officeDocument/2006/relationships/image" Target="../media/image55.png"/><Relationship Id="rId5" Type="http://schemas.openxmlformats.org/officeDocument/2006/relationships/image" Target="../media/image48.jpg"/><Relationship Id="rId6" Type="http://schemas.openxmlformats.org/officeDocument/2006/relationships/image" Target="../media/image49.png"/><Relationship Id="rId7" Type="http://schemas.openxmlformats.org/officeDocument/2006/relationships/image" Target="../media/image53.png"/><Relationship Id="rId8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1" Type="http://schemas.openxmlformats.org/officeDocument/2006/relationships/image" Target="../media/image21.png"/><Relationship Id="rId10" Type="http://schemas.openxmlformats.org/officeDocument/2006/relationships/image" Target="../media/image26.png"/><Relationship Id="rId9" Type="http://schemas.openxmlformats.org/officeDocument/2006/relationships/image" Target="../media/image22.jpg"/><Relationship Id="rId5" Type="http://schemas.openxmlformats.org/officeDocument/2006/relationships/image" Target="../media/image17.jpg"/><Relationship Id="rId6" Type="http://schemas.openxmlformats.org/officeDocument/2006/relationships/image" Target="../media/image20.jp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ctrTitle"/>
          </p:nvPr>
        </p:nvSpPr>
        <p:spPr>
          <a:xfrm>
            <a:off x="713225" y="1108625"/>
            <a:ext cx="6217800" cy="26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로봇 형사</a:t>
            </a:r>
            <a:r>
              <a:rPr b="1" lang="en" sz="5000">
                <a:latin typeface="Arial"/>
                <a:ea typeface="Arial"/>
                <a:cs typeface="Arial"/>
                <a:sym typeface="Arial"/>
              </a:rPr>
              <a:t> 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5000">
                <a:latin typeface="Arial"/>
                <a:ea typeface="Arial"/>
                <a:cs typeface="Arial"/>
                <a:sym typeface="Arial"/>
              </a:rPr>
              <a:t>강철중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실종자 검출 딥러닝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4284325" y="36702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유재상,김진홍,김영환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2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2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4. </a:t>
            </a:r>
            <a:r>
              <a:rPr b="1" lang="en" sz="2000">
                <a:solidFill>
                  <a:srgbClr val="FFFFFF"/>
                </a:solidFill>
              </a:rPr>
              <a:t>시스템 구성 - GUI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362" y="917625"/>
            <a:ext cx="4849275" cy="39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3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3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5. </a:t>
            </a:r>
            <a:r>
              <a:rPr b="1" lang="en" sz="2000">
                <a:solidFill>
                  <a:schemeClr val="lt1"/>
                </a:solidFill>
              </a:rPr>
              <a:t>시나리오 - 실종자 등록 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900100"/>
            <a:ext cx="542925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24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4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5</a:t>
            </a: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chemeClr val="lt1"/>
                </a:solidFill>
              </a:rPr>
              <a:t>시나리오</a:t>
            </a:r>
            <a:r>
              <a:rPr b="1" lang="en" sz="2000">
                <a:solidFill>
                  <a:schemeClr val="lt1"/>
                </a:solidFill>
              </a:rPr>
              <a:t> - 분석 및 모니터링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775" y="919875"/>
            <a:ext cx="6106350" cy="389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5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5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5. </a:t>
            </a:r>
            <a:r>
              <a:rPr b="1" lang="en" sz="2000">
                <a:solidFill>
                  <a:schemeClr val="lt1"/>
                </a:solidFill>
              </a:rPr>
              <a:t>시나리오 - 전체 시퀀스 Diagram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250" y="907000"/>
            <a:ext cx="6655477" cy="38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26"/>
          <p:cNvCxnSpPr/>
          <p:nvPr/>
        </p:nvCxnSpPr>
        <p:spPr>
          <a:xfrm>
            <a:off x="0" y="53827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6"/>
          <p:cNvSpPr txBox="1"/>
          <p:nvPr/>
        </p:nvSpPr>
        <p:spPr>
          <a:xfrm>
            <a:off x="7613" y="81675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5. </a:t>
            </a:r>
            <a:r>
              <a:rPr b="1" lang="en" sz="2000">
                <a:solidFill>
                  <a:srgbClr val="FFFFFF"/>
                </a:solidFill>
              </a:rPr>
              <a:t>주요기능 - 실종자 등록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850" y="1471275"/>
            <a:ext cx="1660725" cy="20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75" y="1471276"/>
            <a:ext cx="1660725" cy="203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950" y="1698788"/>
            <a:ext cx="3145500" cy="15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/>
          <p:nvPr/>
        </p:nvSpPr>
        <p:spPr>
          <a:xfrm>
            <a:off x="4768300" y="2308950"/>
            <a:ext cx="7152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2248925" y="2308950"/>
            <a:ext cx="7152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27"/>
          <p:cNvCxnSpPr/>
          <p:nvPr/>
        </p:nvCxnSpPr>
        <p:spPr>
          <a:xfrm>
            <a:off x="0" y="54552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7"/>
          <p:cNvSpPr txBox="1"/>
          <p:nvPr/>
        </p:nvSpPr>
        <p:spPr>
          <a:xfrm>
            <a:off x="0" y="88925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5. </a:t>
            </a:r>
            <a:r>
              <a:rPr b="1" lang="en" sz="2000">
                <a:solidFill>
                  <a:schemeClr val="lt1"/>
                </a:solidFill>
              </a:rPr>
              <a:t>주요기능 - 딥러닝 모델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75" y="1028700"/>
            <a:ext cx="2404624" cy="17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150" y="1028700"/>
            <a:ext cx="2404625" cy="17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0925" y="1028700"/>
            <a:ext cx="2404625" cy="177756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798500" y="2867825"/>
            <a:ext cx="1817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얼굴 인식</a:t>
            </a:r>
            <a:endParaRPr>
              <a:solidFill>
                <a:schemeClr val="lt2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3486763" y="2867825"/>
            <a:ext cx="1817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키 예측</a:t>
            </a:r>
            <a:endParaRPr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6124525" y="2867825"/>
            <a:ext cx="1817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상의 색상 예측</a:t>
            </a:r>
            <a:endParaRPr>
              <a:solidFill>
                <a:schemeClr val="lt2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3193150" y="3219425"/>
            <a:ext cx="24045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각 관절 사이 픽셀 길이합 측정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카메라와 사람 사이 거리 측정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  (ArUco Marker 사용)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거리에 따라 가중치를 조절하여 거리가 변화해도 예측하는 키를 일정하게 유지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5929675" y="3280975"/>
            <a:ext cx="24045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</a:t>
            </a:r>
            <a:r>
              <a:rPr lang="en" sz="1200">
                <a:solidFill>
                  <a:schemeClr val="lt1"/>
                </a:solidFill>
              </a:rPr>
              <a:t>Object Detection 을 이용하여 사람 추출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</a:t>
            </a:r>
            <a:r>
              <a:rPr lang="en" sz="1200">
                <a:solidFill>
                  <a:schemeClr val="lt1"/>
                </a:solidFill>
              </a:rPr>
              <a:t>추출된 사람 바운딩 영역</a:t>
            </a:r>
            <a:r>
              <a:rPr lang="en" sz="1200">
                <a:solidFill>
                  <a:schemeClr val="lt1"/>
                </a:solidFill>
              </a:rPr>
              <a:t>에서</a:t>
            </a:r>
            <a:r>
              <a:rPr lang="en" sz="1200">
                <a:solidFill>
                  <a:schemeClr val="lt1"/>
                </a:solidFill>
              </a:rPr>
              <a:t> 상의 좌표 추출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openCV로 </a:t>
            </a:r>
            <a:r>
              <a:rPr lang="en" sz="1200">
                <a:solidFill>
                  <a:schemeClr val="lt1"/>
                </a:solidFill>
              </a:rPr>
              <a:t>평균</a:t>
            </a:r>
            <a:r>
              <a:rPr lang="en" sz="1200">
                <a:solidFill>
                  <a:schemeClr val="lt1"/>
                </a:solidFill>
              </a:rPr>
              <a:t>(R,G,B)값 추출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504950" y="3280975"/>
            <a:ext cx="24045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등록된 얼굴의 윤곽을 비교하여 안면인식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등록된 대상이 아닌 경우 “unknown”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학습된 모델로 얼굴의 나이와 성별을 예측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28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8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6</a:t>
            </a: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chemeClr val="lt1"/>
                </a:solidFill>
              </a:rPr>
              <a:t>주요기능 - 검출 및 분석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713225" y="533400"/>
            <a:ext cx="508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모델별 검출 결과를 종합하여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4개의 LEVEL로 일치 정도를 구분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2132550"/>
            <a:ext cx="5412176" cy="24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 txBox="1"/>
          <p:nvPr/>
        </p:nvSpPr>
        <p:spPr>
          <a:xfrm>
            <a:off x="713225" y="1028700"/>
            <a:ext cx="4178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- LEVEL 1</a:t>
            </a:r>
            <a:endParaRPr>
              <a:solidFill>
                <a:schemeClr val="lt1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: </a:t>
            </a:r>
            <a:r>
              <a:rPr lang="en">
                <a:solidFill>
                  <a:schemeClr val="lt1"/>
                </a:solidFill>
              </a:rPr>
              <a:t>실종자 정보 중 1건 일치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 →</a:t>
            </a:r>
            <a:r>
              <a:rPr lang="en">
                <a:solidFill>
                  <a:schemeClr val="lt1"/>
                </a:solidFill>
              </a:rPr>
              <a:t> Log 기록 하지 않음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29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9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6</a:t>
            </a:r>
            <a:r>
              <a:rPr lang="en" sz="2000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chemeClr val="lt1"/>
                </a:solidFill>
              </a:rPr>
              <a:t>주요기능 - 검출 및 분석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713225" y="1028700"/>
            <a:ext cx="404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- </a:t>
            </a:r>
            <a:r>
              <a:rPr lang="en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LEVEL 2 </a:t>
            </a:r>
            <a:endParaRPr>
              <a:solidFill>
                <a:schemeClr val="lt1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: </a:t>
            </a:r>
            <a:r>
              <a:rPr lang="en">
                <a:solidFill>
                  <a:schemeClr val="lt1"/>
                </a:solidFill>
              </a:rPr>
              <a:t>실종자 정보 중 2건 일치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  </a:t>
            </a:r>
            <a:r>
              <a:rPr lang="en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→</a:t>
            </a:r>
            <a:r>
              <a:rPr lang="en">
                <a:solidFill>
                  <a:schemeClr val="lt1"/>
                </a:solidFill>
              </a:rPr>
              <a:t> (의심 단계)  DB로그 및 영상 저장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4" y="2132550"/>
            <a:ext cx="5812439" cy="247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0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30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6</a:t>
            </a:r>
            <a:r>
              <a:rPr lang="en" sz="2000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chemeClr val="lt1"/>
                </a:solidFill>
              </a:rPr>
              <a:t>주요기능 - 검출 및 분석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713225" y="1028700"/>
            <a:ext cx="404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- LEVEL 3 </a:t>
            </a:r>
            <a:endParaRPr>
              <a:solidFill>
                <a:schemeClr val="lt1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: </a:t>
            </a:r>
            <a:r>
              <a:rPr lang="en">
                <a:solidFill>
                  <a:schemeClr val="lt1"/>
                </a:solidFill>
              </a:rPr>
              <a:t>실종자 정보 중 3건 일치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  </a:t>
            </a:r>
            <a:r>
              <a:rPr lang="en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→</a:t>
            </a:r>
            <a:r>
              <a:rPr lang="en">
                <a:solidFill>
                  <a:schemeClr val="lt1"/>
                </a:solidFill>
              </a:rPr>
              <a:t> (강력 단계) DB로그 및 영상 저장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2132582"/>
            <a:ext cx="5812449" cy="247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31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1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6</a:t>
            </a:r>
            <a:r>
              <a:rPr lang="en" sz="2000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chemeClr val="lt1"/>
                </a:solidFill>
              </a:rPr>
              <a:t>주요기능 - 검출 및 분석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713225" y="1028700"/>
            <a:ext cx="404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- LEVEL 4 </a:t>
            </a:r>
            <a:endParaRPr>
              <a:solidFill>
                <a:schemeClr val="lt1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: </a:t>
            </a:r>
            <a:r>
              <a:rPr lang="en">
                <a:solidFill>
                  <a:schemeClr val="lt1"/>
                </a:solidFill>
              </a:rPr>
              <a:t>실종자 사진과 안면인식 결과동일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</a:t>
            </a:r>
            <a:r>
              <a:rPr lang="en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→</a:t>
            </a:r>
            <a:r>
              <a:rPr lang="en">
                <a:solidFill>
                  <a:schemeClr val="lt1"/>
                </a:solidFill>
              </a:rPr>
              <a:t> (확정 단계) DB로그 및 영상 저장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2146900"/>
            <a:ext cx="5812449" cy="24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ctrTitle"/>
          </p:nvPr>
        </p:nvSpPr>
        <p:spPr>
          <a:xfrm>
            <a:off x="713400" y="425075"/>
            <a:ext cx="7717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/>
              <a:t>목차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713425" y="996200"/>
            <a:ext cx="7717200" cy="3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Distressed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주제 선정 이유 및 목적</a:t>
            </a:r>
            <a:r>
              <a:rPr b="1" lang="en" sz="18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 </a:t>
            </a:r>
            <a:endParaRPr b="1" sz="18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Distressed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역할 및 개발환경</a:t>
            </a:r>
            <a:endParaRPr b="1"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Distressed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기능 리스트</a:t>
            </a:r>
            <a:endParaRPr b="1"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Distressed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시스템 구성</a:t>
            </a:r>
            <a:r>
              <a:rPr lang="en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Distressed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시나리오</a:t>
            </a:r>
            <a:endParaRPr b="1"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Distressed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주요기능</a:t>
            </a:r>
            <a:endParaRPr b="1"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Distressed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시연영상</a:t>
            </a:r>
            <a:endParaRPr b="1"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Distressed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고찰</a:t>
            </a:r>
            <a:endParaRPr b="1"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Distressed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Q &amp; A</a:t>
            </a:r>
            <a:endParaRPr b="1" sz="16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32"/>
          <p:cNvCxnSpPr/>
          <p:nvPr/>
        </p:nvCxnSpPr>
        <p:spPr>
          <a:xfrm>
            <a:off x="0" y="53102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2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6</a:t>
            </a:r>
            <a:r>
              <a:rPr lang="en" sz="2000">
                <a:solidFill>
                  <a:schemeClr val="lt1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chemeClr val="lt1"/>
                </a:solidFill>
              </a:rPr>
              <a:t>주요기능 - 실종자 검출로그 및 영상재생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675" y="1307800"/>
            <a:ext cx="4467225" cy="244881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/>
          <p:nvPr/>
        </p:nvSpPr>
        <p:spPr>
          <a:xfrm>
            <a:off x="3711150" y="2414000"/>
            <a:ext cx="4674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00" y="1307800"/>
            <a:ext cx="3167350" cy="24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33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33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7</a:t>
            </a: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chemeClr val="lt1"/>
                </a:solidFill>
              </a:rPr>
              <a:t>시연영상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descr="#python #pyqt #opencv #yolo #mediapipe  #face_recognition #deeplearning #machinelearning #ai" id="309" name="Google Shape;309;p33" title="실종자 찾는 딥러닝 (강철중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188" y="1578925"/>
            <a:ext cx="4845625" cy="27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 txBox="1"/>
          <p:nvPr/>
        </p:nvSpPr>
        <p:spPr>
          <a:xfrm>
            <a:off x="2678550" y="651850"/>
            <a:ext cx="417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u="sng">
                <a:solidFill>
                  <a:schemeClr val="hlink"/>
                </a:solidFill>
                <a:highlight>
                  <a:srgbClr val="222529"/>
                </a:highlight>
                <a:hlinkClick r:id="rId5"/>
              </a:rPr>
              <a:t>https://youtu.be/T57jLTyiIHQ?si=mJBZmo5v7R4_73ZM</a:t>
            </a:r>
            <a:endParaRPr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34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4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8</a:t>
            </a: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rgbClr val="FFFFFF"/>
                </a:solidFill>
              </a:rPr>
              <a:t>고찰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560875" y="1028700"/>
            <a:ext cx="76581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 Distressed"/>
              <a:buAutoNum type="arabicPeriod"/>
            </a:pPr>
            <a:r>
              <a:rPr b="1" lang="en">
                <a:solidFill>
                  <a:schemeClr val="lt2"/>
                </a:solidFill>
              </a:rPr>
              <a:t>딥러닝 서비스 PC에서 3개의 딥러닝 이미지 처리 TCP 통신을 시도했을때,</a:t>
            </a:r>
            <a:r>
              <a:rPr b="1" lang="en">
                <a:solidFill>
                  <a:schemeClr val="lt2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 </a:t>
            </a:r>
            <a:endParaRPr b="1">
              <a:solidFill>
                <a:schemeClr val="lt2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GUI 영상 출력 딜레이가 발생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2. 	</a:t>
            </a:r>
            <a:r>
              <a:rPr b="1" lang="en">
                <a:solidFill>
                  <a:schemeClr val="lt2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안면 인식 모델의 경우 이미지를 받아 저장하는 과정에 처리속도가 다소 느려</a:t>
            </a:r>
            <a:endParaRPr b="1">
              <a:solidFill>
                <a:schemeClr val="lt2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             실시간으로 등록된 사람에 사진정보 인식이 힘듬 </a:t>
            </a:r>
            <a:endParaRPr b="1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1086050" y="1581575"/>
            <a:ext cx="7755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- “원본 프레임 수신”, “딥러닝 이미지 처리”, “결과 프레임 송신”을 Thread로 분리</a:t>
            </a:r>
            <a:br>
              <a:rPr lang="en" sz="1300">
                <a:solidFill>
                  <a:schemeClr val="lt1"/>
                </a:solidFill>
              </a:rPr>
            </a:br>
            <a:r>
              <a:rPr lang="en" sz="1300">
                <a:solidFill>
                  <a:schemeClr val="lt1"/>
                </a:solidFill>
              </a:rPr>
              <a:t>- Queue를 이용하여 원본 프레임을 담아 놓고  일정량 쌓이면 삭제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- 딥러닝 모델은 가장 Queue에 남아있는 가장 마지막 원본 프레임을 가져와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  이미지 처리 진행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- GUI에 출력되는 영상의 딜레이를 최소화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1086050" y="3500425"/>
            <a:ext cx="68691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- 현재는 서비스 시작시 DB에 미리 등록된 사진들만 확정 판단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- 실시간 등록된 실종자의 안면인식인 ‘확정’ 단계는 판단하기 어렵지만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  나머지 는 가능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35"/>
          <p:cNvCxnSpPr/>
          <p:nvPr/>
        </p:nvCxnSpPr>
        <p:spPr>
          <a:xfrm>
            <a:off x="0" y="523709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5"/>
          <p:cNvSpPr txBox="1"/>
          <p:nvPr/>
        </p:nvSpPr>
        <p:spPr>
          <a:xfrm>
            <a:off x="0" y="8165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8</a:t>
            </a: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rgbClr val="FFFFFF"/>
                </a:solidFill>
              </a:rPr>
              <a:t>고찰 - 나이예측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b="25977" l="3992" r="46037" t="26173"/>
          <a:stretch/>
        </p:blipFill>
        <p:spPr>
          <a:xfrm>
            <a:off x="861988" y="948900"/>
            <a:ext cx="2792999" cy="205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 rotWithShape="1">
          <a:blip r:embed="rId4">
            <a:alphaModFix/>
          </a:blip>
          <a:srcRect b="0" l="4234" r="19476" t="41427"/>
          <a:stretch/>
        </p:blipFill>
        <p:spPr>
          <a:xfrm>
            <a:off x="4964388" y="948900"/>
            <a:ext cx="3433900" cy="20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/>
          <p:cNvPicPr preferRelativeResize="0"/>
          <p:nvPr/>
        </p:nvPicPr>
        <p:blipFill rotWithShape="1">
          <a:blip r:embed="rId4">
            <a:alphaModFix/>
          </a:blip>
          <a:srcRect b="78697" l="0" r="60759" t="6054"/>
          <a:stretch/>
        </p:blipFill>
        <p:spPr>
          <a:xfrm>
            <a:off x="4964388" y="3269412"/>
            <a:ext cx="3433900" cy="10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/>
        </p:nvSpPr>
        <p:spPr>
          <a:xfrm>
            <a:off x="713213" y="3164325"/>
            <a:ext cx="417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동양인 사진 데이터 셋으로 직접 학습모델을 구현하였으나, 데이터가 적고 연령대별 데이터 수 편차가 커서 정확도가 높지 않았다.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본 프로젝트에서는 제품의 완성도를 위해 “age_net” 모델을 사용하였다.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36"/>
          <p:cNvCxnSpPr/>
          <p:nvPr/>
        </p:nvCxnSpPr>
        <p:spPr>
          <a:xfrm>
            <a:off x="5025" y="52374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6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8</a:t>
            </a: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rgbClr val="FFFFFF"/>
                </a:solidFill>
              </a:rPr>
              <a:t>고찰 - 옷 색상 검출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336" name="Google Shape;3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50" y="600600"/>
            <a:ext cx="1347384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746" y="600600"/>
            <a:ext cx="1347384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4341" y="600600"/>
            <a:ext cx="1347384" cy="10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6"/>
          <p:cNvSpPr txBox="1"/>
          <p:nvPr/>
        </p:nvSpPr>
        <p:spPr>
          <a:xfrm>
            <a:off x="-74125" y="3270725"/>
            <a:ext cx="846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Deep Fashion데이터셋</a:t>
            </a:r>
            <a:r>
              <a:rPr lang="en">
                <a:solidFill>
                  <a:srgbClr val="FDE300"/>
                </a:solidFill>
              </a:rPr>
              <a:t>(https://mmlab.ie.cuhk.edu.hk/projects/DeepFashion.html)</a:t>
            </a:r>
            <a:r>
              <a:rPr lang="en">
                <a:solidFill>
                  <a:schemeClr val="lt1"/>
                </a:solidFill>
              </a:rPr>
              <a:t>을 이용하여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상의만 5만장 이상을 학습 하였지만 원하는 결과를 얻는데는 한계가 있었음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(옷이아닌 다른 물체들도 옷으로 인식하는경우 등, </a:t>
            </a:r>
            <a:r>
              <a:rPr lang="en">
                <a:solidFill>
                  <a:schemeClr val="lt1"/>
                </a:solidFill>
              </a:rPr>
              <a:t>너무 다양한 옷종류와,색상 더불어,하얀 배경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이 해당 데이터 셋이 우리의 프로젝트  취지와 맞지않는 데이터를 사용 했다고 판단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426025" y="4300075"/>
            <a:ext cx="813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Yolov8 에 Ultralytics 를 이용하여 사람을 검출 후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상의색상만 따로 open cv를 이용하여 추출 하는 방식으로 채택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150" y="1792872"/>
            <a:ext cx="8046649" cy="3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150" y="2179613"/>
            <a:ext cx="1480000" cy="116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6000" y="2184870"/>
            <a:ext cx="1480000" cy="116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80850" y="2184875"/>
            <a:ext cx="1479972" cy="11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Google Shape;349;p37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7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9</a:t>
            </a: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rgbClr val="FFFFFF"/>
                </a:solidFill>
              </a:rPr>
              <a:t>Q &amp; A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2835450" y="1432425"/>
            <a:ext cx="34731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>
                <a:solidFill>
                  <a:schemeClr val="lt2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Q &amp; A</a:t>
            </a:r>
            <a:endParaRPr sz="9200">
              <a:solidFill>
                <a:schemeClr val="lt2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/>
          <p:nvPr/>
        </p:nvSpPr>
        <p:spPr>
          <a:xfrm>
            <a:off x="501900" y="2011425"/>
            <a:ext cx="81402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0">
                <a:solidFill>
                  <a:schemeClr val="lt2"/>
                </a:solidFill>
                <a:highlight>
                  <a:schemeClr val="dk1"/>
                </a:highlight>
                <a:latin typeface="Rubik Distressed"/>
                <a:ea typeface="Rubik Distressed"/>
                <a:cs typeface="Rubik Distressed"/>
                <a:sym typeface="Rubik Distressed"/>
              </a:rPr>
              <a:t>Thank you</a:t>
            </a:r>
            <a:endParaRPr b="1" sz="9500">
              <a:solidFill>
                <a:schemeClr val="lt2"/>
              </a:solidFill>
              <a:highlight>
                <a:schemeClr val="dk1"/>
              </a:highlight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15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5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1. </a:t>
            </a:r>
            <a:r>
              <a:rPr b="1" lang="en" sz="2000">
                <a:solidFill>
                  <a:srgbClr val="FFFFFF"/>
                </a:solidFill>
              </a:rPr>
              <a:t>주제 선정 이유 및 목적</a:t>
            </a:r>
            <a:r>
              <a:rPr lang="en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23" name="Google Shape;123;p15"/>
          <p:cNvSpPr txBox="1"/>
          <p:nvPr>
            <p:ph type="ctrTitle"/>
          </p:nvPr>
        </p:nvSpPr>
        <p:spPr>
          <a:xfrm>
            <a:off x="713400" y="599450"/>
            <a:ext cx="7717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6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b="1" lang="en">
                <a:solidFill>
                  <a:srgbClr val="FDE300"/>
                </a:solidFill>
                <a:latin typeface="Rubik"/>
                <a:ea typeface="Rubik"/>
                <a:cs typeface="Rubik"/>
                <a:sym typeface="Rubik"/>
              </a:rPr>
              <a:t>요즘 이런 알림 문자가 많이 온다…</a:t>
            </a:r>
            <a:endParaRPr b="1">
              <a:solidFill>
                <a:srgbClr val="FDE3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4" name="Google Shape;1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203" y="1479116"/>
            <a:ext cx="3753927" cy="157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38" y="3118363"/>
            <a:ext cx="4142437" cy="128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200" y="3183211"/>
            <a:ext cx="4308374" cy="128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1400" y="1396975"/>
            <a:ext cx="3478482" cy="137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5505" y="2284075"/>
            <a:ext cx="4440803" cy="157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6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6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1. </a:t>
            </a:r>
            <a:r>
              <a:rPr b="1" lang="en" sz="2000">
                <a:solidFill>
                  <a:srgbClr val="FFFFFF"/>
                </a:solidFill>
              </a:rPr>
              <a:t>주제 선정 이유 및 목적</a:t>
            </a:r>
            <a:r>
              <a:rPr lang="en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478300" y="1027650"/>
            <a:ext cx="71784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대한민국에서는 매년수많은 실종 사건이 발생하고 있으며,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이러한 사건들은 가족들에게 큰 슬픔과 사회적 비용을 초래합니다.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실종자를 신속하게 찾아내는 것은 매우 중요한 일이지만,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인력과 자원의 한계로 인해 어려움을 겪고 있습니다.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2021년 부터 도입한 “실종경보문자 발송제도”를 통해 실종자의 정보를 시민들에게 공유하고 시민들의 신고를 통해 실종자 수색에 도움이 되고 있습니다.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위와 같은 문제를 해결하기 위해 실종자 탐색 시스템 개발이 프로젝트의 목적입니다.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7"/>
          <p:cNvCxnSpPr/>
          <p:nvPr/>
        </p:nvCxnSpPr>
        <p:spPr>
          <a:xfrm>
            <a:off x="0" y="53102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7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2. </a:t>
            </a:r>
            <a:r>
              <a:rPr b="1" lang="en" sz="2000">
                <a:solidFill>
                  <a:srgbClr val="FFFFFF"/>
                </a:solidFill>
              </a:rPr>
              <a:t>역할 및 개발환경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3630450" y="1028725"/>
            <a:ext cx="188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rPr>
              <a:t>팀장 : 유재상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780425" y="1028725"/>
            <a:ext cx="97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rPr>
              <a:t>김진홍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6853750" y="1028725"/>
            <a:ext cx="97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rPr>
              <a:t>김영환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646550" y="2989425"/>
            <a:ext cx="16437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상의 색깔 검출 모델 구현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DB 구축 및 연동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 설계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TCP 통신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3750138" y="2989425"/>
            <a:ext cx="16437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사람 키 예측 모델 구현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 설계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TCP 통신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성능 개선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6703525" y="2989425"/>
            <a:ext cx="16437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안면 인식 모델 구현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나이, 성별 예측 모델 구현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모델 통합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성능 개선</a:t>
            </a:r>
            <a:endParaRPr sz="1100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25" y="1522750"/>
            <a:ext cx="1062325" cy="130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328" y="1512469"/>
            <a:ext cx="1062334" cy="13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2338" y="1526363"/>
            <a:ext cx="1062325" cy="1295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18"/>
          <p:cNvCxnSpPr/>
          <p:nvPr/>
        </p:nvCxnSpPr>
        <p:spPr>
          <a:xfrm>
            <a:off x="0" y="5309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8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2. </a:t>
            </a:r>
            <a:r>
              <a:rPr b="1" lang="en" sz="2000">
                <a:solidFill>
                  <a:srgbClr val="FFFFFF"/>
                </a:solidFill>
              </a:rPr>
              <a:t>역할 및 개발환경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38" y="909038"/>
            <a:ext cx="984950" cy="7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1496013" y="1665688"/>
            <a:ext cx="123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Ubuntu 22.04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831" y="909050"/>
            <a:ext cx="1216143" cy="7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3637700" y="1665688"/>
            <a:ext cx="111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 8.0</a:t>
            </a:r>
            <a:endParaRPr sz="1200"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50" y="2120900"/>
            <a:ext cx="1630550" cy="7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7490" y="3281026"/>
            <a:ext cx="678435" cy="7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3276" y="2120901"/>
            <a:ext cx="706247" cy="7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8825" y="2119375"/>
            <a:ext cx="706250" cy="7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2776" y="3281013"/>
            <a:ext cx="1061279" cy="7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783275" y="2826463"/>
            <a:ext cx="98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YOLO v8</a:t>
            </a:r>
            <a:endParaRPr sz="1200"/>
          </a:p>
        </p:txBody>
      </p:sp>
      <p:sp>
        <p:nvSpPr>
          <p:cNvPr id="167" name="Google Shape;167;p18"/>
          <p:cNvSpPr txBox="1"/>
          <p:nvPr/>
        </p:nvSpPr>
        <p:spPr>
          <a:xfrm>
            <a:off x="2542298" y="2827125"/>
            <a:ext cx="135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recognition</a:t>
            </a:r>
            <a:endParaRPr sz="1200"/>
          </a:p>
        </p:txBody>
      </p:sp>
      <p:sp>
        <p:nvSpPr>
          <p:cNvPr id="168" name="Google Shape;168;p18"/>
          <p:cNvSpPr txBox="1"/>
          <p:nvPr/>
        </p:nvSpPr>
        <p:spPr>
          <a:xfrm>
            <a:off x="4451246" y="2826475"/>
            <a:ext cx="10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 Pipe</a:t>
            </a:r>
            <a:endParaRPr sz="1200"/>
          </a:p>
        </p:txBody>
      </p:sp>
      <p:sp>
        <p:nvSpPr>
          <p:cNvPr id="169" name="Google Shape;169;p18"/>
          <p:cNvSpPr txBox="1"/>
          <p:nvPr/>
        </p:nvSpPr>
        <p:spPr>
          <a:xfrm>
            <a:off x="1636701" y="3987250"/>
            <a:ext cx="95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CV</a:t>
            </a:r>
            <a:endParaRPr sz="1200"/>
          </a:p>
        </p:txBody>
      </p:sp>
      <p:sp>
        <p:nvSpPr>
          <p:cNvPr id="170" name="Google Shape;170;p18"/>
          <p:cNvSpPr txBox="1"/>
          <p:nvPr/>
        </p:nvSpPr>
        <p:spPr>
          <a:xfrm>
            <a:off x="3569718" y="3987250"/>
            <a:ext cx="77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PyQt5</a:t>
            </a:r>
            <a:endParaRPr sz="1200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28100" y="2711300"/>
            <a:ext cx="855850" cy="8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7056075" y="1891675"/>
            <a:ext cx="99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7056075" y="3567150"/>
            <a:ext cx="99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SLACK</a:t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28100" y="1117675"/>
            <a:ext cx="855838" cy="7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19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19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3</a:t>
            </a: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. </a:t>
            </a:r>
            <a:r>
              <a:rPr b="1" lang="en" sz="2000">
                <a:solidFill>
                  <a:schemeClr val="lt1"/>
                </a:solidFill>
              </a:rPr>
              <a:t>기능 리스트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graphicFrame>
        <p:nvGraphicFramePr>
          <p:cNvPr id="181" name="Google Shape;181;p19"/>
          <p:cNvGraphicFramePr/>
          <p:nvPr/>
        </p:nvGraphicFramePr>
        <p:xfrm>
          <a:off x="460513" y="91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{8F69969C-338D-4AC9-A35A-3B46F06128D9}</a:tableStyleId>
              </a:tblPr>
              <a:tblGrid>
                <a:gridCol w="438675"/>
                <a:gridCol w="1741025"/>
                <a:gridCol w="6050475"/>
              </a:tblGrid>
              <a:tr h="343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Function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C-01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실시간 영상 전송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웹캠을 이용하여 실시간 영상 전송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M-01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안면 인식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영상 속 검출된 사람과 실종자 사진 정보를 비교하여 모델을 통해 유사도 대조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M-02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나이 예측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검출된 사람의 나이를 모델로 예측 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M-03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성별 예측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검출된 사람의 성별을 모델로 예측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M-04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옷 색깔 인식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검출된 사람에 상의 색을 모델을 통해 추출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M-05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키 예측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검출된 사람에 키를 모델을 통해 추출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M-06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사람 바운딩 영역 표시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검출된 사람의 영역을 표시 하는 기능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</a:t>
                      </a:r>
                      <a:r>
                        <a:rPr lang="en" sz="1000"/>
                        <a:t>-01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딥러닝 결과 출력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딥러닝 처리된 프레임을 실시간으로 출력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U-02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실종자 알림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실종자로 예측되면 알림 해주는 기능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D-01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로그 저장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실종자로 의심되는 사람의 로그를 남기는 기능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D-02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영상 저장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실종자로 의심되는 사람이 찍힌 영상을 저장 하는기능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D-03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로그</a:t>
                      </a:r>
                      <a:r>
                        <a:rPr lang="en"/>
                        <a:t> 영상 재생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로그에 </a:t>
                      </a:r>
                      <a:r>
                        <a:rPr lang="en"/>
                        <a:t>저장된 영상을 재생하는 기능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506850" y="918475"/>
            <a:ext cx="8181300" cy="377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cxnSp>
        <p:nvCxnSpPr>
          <p:cNvPr id="187" name="Google Shape;187;p20"/>
          <p:cNvCxnSpPr/>
          <p:nvPr/>
        </p:nvCxnSpPr>
        <p:spPr>
          <a:xfrm>
            <a:off x="0" y="5333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0"/>
          <p:cNvSpPr txBox="1"/>
          <p:nvPr/>
        </p:nvSpPr>
        <p:spPr>
          <a:xfrm>
            <a:off x="0" y="76800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4.</a:t>
            </a: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 </a:t>
            </a:r>
            <a:r>
              <a:rPr b="1" lang="en" sz="2000">
                <a:solidFill>
                  <a:schemeClr val="lt1"/>
                </a:solidFill>
              </a:rPr>
              <a:t>시스템 구성 - 시스템 Block Diagram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675" y="1180903"/>
            <a:ext cx="7502014" cy="332013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2790033" y="1968411"/>
            <a:ext cx="581100" cy="4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2067403" y="1968411"/>
            <a:ext cx="215700" cy="4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2283250" y="2087425"/>
            <a:ext cx="498600" cy="29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1"/>
          <p:cNvCxnSpPr/>
          <p:nvPr/>
        </p:nvCxnSpPr>
        <p:spPr>
          <a:xfrm>
            <a:off x="0" y="53102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1"/>
          <p:cNvSpPr txBox="1"/>
          <p:nvPr/>
        </p:nvSpPr>
        <p:spPr>
          <a:xfrm>
            <a:off x="0" y="74425"/>
            <a:ext cx="7717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 Distressed"/>
                <a:ea typeface="Rubik Distressed"/>
                <a:cs typeface="Rubik Distressed"/>
                <a:sym typeface="Rubik Distressed"/>
              </a:rPr>
              <a:t>4. </a:t>
            </a:r>
            <a:r>
              <a:rPr b="1" lang="en" sz="2000">
                <a:solidFill>
                  <a:schemeClr val="lt1"/>
                </a:solidFill>
              </a:rPr>
              <a:t>시스템 구성 - DB 구조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 Distressed"/>
              <a:ea typeface="Rubik Distressed"/>
              <a:cs typeface="Rubik Distressed"/>
              <a:sym typeface="Rubik Distressed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825" y="1141475"/>
            <a:ext cx="1043775" cy="135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75" y="1141475"/>
            <a:ext cx="1043785" cy="187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824" y="2998125"/>
            <a:ext cx="1043775" cy="89015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/>
        </p:nvSpPr>
        <p:spPr>
          <a:xfrm>
            <a:off x="1507900" y="1141475"/>
            <a:ext cx="22275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1. </a:t>
            </a:r>
            <a:r>
              <a:rPr lang="en">
                <a:solidFill>
                  <a:schemeClr val="lt1"/>
                </a:solidFill>
              </a:rPr>
              <a:t>실종자 정보 입력 TABLE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</a:t>
            </a:r>
            <a:r>
              <a:rPr lang="en" sz="1200">
                <a:solidFill>
                  <a:schemeClr val="lt1"/>
                </a:solidFill>
              </a:rPr>
              <a:t>실종자의 5가지 정보를 입력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PICTURE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: 실종자 사진 입력(Blob Type)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 flipH="1" rot="5400000">
            <a:off x="3147375" y="2266975"/>
            <a:ext cx="1703400" cy="497100"/>
          </a:xfrm>
          <a:prstGeom prst="bentConnector3">
            <a:avLst>
              <a:gd fmla="val 302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1"/>
          <p:cNvCxnSpPr/>
          <p:nvPr/>
        </p:nvCxnSpPr>
        <p:spPr>
          <a:xfrm>
            <a:off x="3749925" y="1663265"/>
            <a:ext cx="513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1"/>
          <p:cNvSpPr txBox="1"/>
          <p:nvPr/>
        </p:nvSpPr>
        <p:spPr>
          <a:xfrm>
            <a:off x="5337425" y="1141475"/>
            <a:ext cx="35829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. 실종자 발견 Log TABLE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ROBOT_ID     : 실종자를 발견한 로봇의 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FINDTIME 	    : Log 발생 시간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ACCURACY   : 실종자와 일치 확률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NAME 	    : 일치하는 사람 발견시 실종자 이름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VIDEO_PATH : 녹화된 영상저장 경로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5337425" y="2935425"/>
            <a:ext cx="33180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r>
              <a:rPr lang="en">
                <a:solidFill>
                  <a:schemeClr val="lt1"/>
                </a:solidFill>
              </a:rPr>
              <a:t>. 순찰 로봇 정보 T</a:t>
            </a:r>
            <a:r>
              <a:rPr lang="en">
                <a:solidFill>
                  <a:schemeClr val="lt1"/>
                </a:solidFill>
              </a:rPr>
              <a:t>able\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ROBOT_ID : 로봇의 ID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LOCATION : 로봇의 현재위치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BATTERY   : 배터리 잔량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rning Yellow Tape Crime Scene Investigation for College Infographics by Slidesgo">
  <a:themeElements>
    <a:clrScheme name="Simple Light">
      <a:dk1>
        <a:srgbClr val="252525"/>
      </a:dk1>
      <a:lt1>
        <a:srgbClr val="FFFFFF"/>
      </a:lt1>
      <a:dk2>
        <a:srgbClr val="E94003"/>
      </a:dk2>
      <a:lt2>
        <a:srgbClr val="FDE3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